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9" r:id="rId6"/>
    <p:sldId id="363" r:id="rId7"/>
    <p:sldId id="364" r:id="rId8"/>
    <p:sldId id="280" r:id="rId9"/>
    <p:sldId id="324" r:id="rId10"/>
    <p:sldId id="310" r:id="rId11"/>
    <p:sldId id="338" r:id="rId12"/>
    <p:sldId id="345" r:id="rId13"/>
    <p:sldId id="333" r:id="rId14"/>
    <p:sldId id="365" r:id="rId15"/>
    <p:sldId id="337" r:id="rId16"/>
    <p:sldId id="366" r:id="rId17"/>
    <p:sldId id="353" r:id="rId18"/>
    <p:sldId id="334" r:id="rId19"/>
    <p:sldId id="355" r:id="rId20"/>
    <p:sldId id="339" r:id="rId21"/>
    <p:sldId id="367" r:id="rId22"/>
    <p:sldId id="344" r:id="rId23"/>
    <p:sldId id="3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F6F6F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09676-1811-44EE-BCA8-3E20D9B04786}" v="744" dt="2018-09-30T11:21:55.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05" autoAdjust="0"/>
    <p:restoredTop sz="94660"/>
  </p:normalViewPr>
  <p:slideViewPr>
    <p:cSldViewPr snapToGrid="0">
      <p:cViewPr varScale="1">
        <p:scale>
          <a:sx n="68" d="100"/>
          <a:sy n="68" d="100"/>
        </p:scale>
        <p:origin x="96" y="4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0411-DECF-47CE-ACA0-9CF21EF603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ADFD2-9FC9-433B-91C7-963D81770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3E8768-8B25-4F69-8EE2-B9E5CF7AF52A}"/>
              </a:ext>
            </a:extLst>
          </p:cNvPr>
          <p:cNvSpPr>
            <a:spLocks noGrp="1"/>
          </p:cNvSpPr>
          <p:nvPr>
            <p:ph type="dt" sz="half" idx="10"/>
          </p:nvPr>
        </p:nvSpPr>
        <p:spPr/>
        <p:txBody>
          <a:bodyPr/>
          <a:lstStyle/>
          <a:p>
            <a:fld id="{B567A2F0-AC25-45B7-B8B4-EB0CE6590084}" type="datetimeFigureOut">
              <a:rPr lang="en-US" smtClean="0"/>
              <a:t>9/29/2018</a:t>
            </a:fld>
            <a:endParaRPr lang="en-US"/>
          </a:p>
        </p:txBody>
      </p:sp>
      <p:sp>
        <p:nvSpPr>
          <p:cNvPr id="5" name="Footer Placeholder 4">
            <a:extLst>
              <a:ext uri="{FF2B5EF4-FFF2-40B4-BE49-F238E27FC236}">
                <a16:creationId xmlns:a16="http://schemas.microsoft.com/office/drawing/2014/main" id="{EE520B4B-A5CA-441B-8B8D-9E8D203D6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C424A-D83E-4DF5-A4B3-E1E09415BAE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98809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0F9A-D101-458C-B75F-171541494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389B00-4709-464B-9F43-3CC80254AE5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6D2CD-D927-4093-A981-6B03F7A122AA}"/>
              </a:ext>
            </a:extLst>
          </p:cNvPr>
          <p:cNvSpPr>
            <a:spLocks noGrp="1"/>
          </p:cNvSpPr>
          <p:nvPr>
            <p:ph type="dt" sz="half" idx="10"/>
          </p:nvPr>
        </p:nvSpPr>
        <p:spPr/>
        <p:txBody>
          <a:bodyPr/>
          <a:lstStyle/>
          <a:p>
            <a:fld id="{B567A2F0-AC25-45B7-B8B4-EB0CE6590084}" type="datetimeFigureOut">
              <a:rPr lang="en-US" smtClean="0"/>
              <a:t>9/29/2018</a:t>
            </a:fld>
            <a:endParaRPr lang="en-US"/>
          </a:p>
        </p:txBody>
      </p:sp>
      <p:sp>
        <p:nvSpPr>
          <p:cNvPr id="5" name="Footer Placeholder 4">
            <a:extLst>
              <a:ext uri="{FF2B5EF4-FFF2-40B4-BE49-F238E27FC236}">
                <a16:creationId xmlns:a16="http://schemas.microsoft.com/office/drawing/2014/main" id="{D11C3C68-18A1-4DBC-A7A1-48B4C977A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EE33-89BE-4D89-8CCC-8A7291FEF5EF}"/>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96366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E0A6F3-BAE6-4AA5-9B7A-2B39ECF452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73BDBA-F768-45E6-92AA-CAC870B051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F43DF-9733-4C18-9CF1-C6691E25127A}"/>
              </a:ext>
            </a:extLst>
          </p:cNvPr>
          <p:cNvSpPr>
            <a:spLocks noGrp="1"/>
          </p:cNvSpPr>
          <p:nvPr>
            <p:ph type="dt" sz="half" idx="10"/>
          </p:nvPr>
        </p:nvSpPr>
        <p:spPr/>
        <p:txBody>
          <a:bodyPr/>
          <a:lstStyle/>
          <a:p>
            <a:fld id="{B567A2F0-AC25-45B7-B8B4-EB0CE6590084}" type="datetimeFigureOut">
              <a:rPr lang="en-US" smtClean="0"/>
              <a:t>9/29/2018</a:t>
            </a:fld>
            <a:endParaRPr lang="en-US"/>
          </a:p>
        </p:txBody>
      </p:sp>
      <p:sp>
        <p:nvSpPr>
          <p:cNvPr id="5" name="Footer Placeholder 4">
            <a:extLst>
              <a:ext uri="{FF2B5EF4-FFF2-40B4-BE49-F238E27FC236}">
                <a16:creationId xmlns:a16="http://schemas.microsoft.com/office/drawing/2014/main" id="{804D63F9-5492-4230-A5E3-F6E6CD4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8579FC-B9BA-4680-A35B-D182BADB341A}"/>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33738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33A28-52A3-43FE-8DF6-484CFECA3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CE011-C22A-4649-BD3C-2D3681F8DF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F2DD5-144E-4C11-889B-C380812D14D4}"/>
              </a:ext>
            </a:extLst>
          </p:cNvPr>
          <p:cNvSpPr>
            <a:spLocks noGrp="1"/>
          </p:cNvSpPr>
          <p:nvPr>
            <p:ph type="dt" sz="half" idx="10"/>
          </p:nvPr>
        </p:nvSpPr>
        <p:spPr/>
        <p:txBody>
          <a:bodyPr/>
          <a:lstStyle/>
          <a:p>
            <a:fld id="{B567A2F0-AC25-45B7-B8B4-EB0CE6590084}" type="datetimeFigureOut">
              <a:rPr lang="en-US" smtClean="0"/>
              <a:t>9/29/2018</a:t>
            </a:fld>
            <a:endParaRPr lang="en-US"/>
          </a:p>
        </p:txBody>
      </p:sp>
      <p:sp>
        <p:nvSpPr>
          <p:cNvPr id="5" name="Footer Placeholder 4">
            <a:extLst>
              <a:ext uri="{FF2B5EF4-FFF2-40B4-BE49-F238E27FC236}">
                <a16:creationId xmlns:a16="http://schemas.microsoft.com/office/drawing/2014/main" id="{1669EBFE-AD8C-4977-A16D-F7770C77C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7CA65-02BB-41B0-84A4-863AB7A34CF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42463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5719-5327-4473-8801-808691F23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7F94A-5393-4CC4-9EF1-A1979D3AE6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E710B3-162E-47A6-BF10-B4525CF811E4}"/>
              </a:ext>
            </a:extLst>
          </p:cNvPr>
          <p:cNvSpPr>
            <a:spLocks noGrp="1"/>
          </p:cNvSpPr>
          <p:nvPr>
            <p:ph type="dt" sz="half" idx="10"/>
          </p:nvPr>
        </p:nvSpPr>
        <p:spPr/>
        <p:txBody>
          <a:bodyPr/>
          <a:lstStyle/>
          <a:p>
            <a:fld id="{B567A2F0-AC25-45B7-B8B4-EB0CE6590084}" type="datetimeFigureOut">
              <a:rPr lang="en-US" smtClean="0"/>
              <a:t>9/29/2018</a:t>
            </a:fld>
            <a:endParaRPr lang="en-US"/>
          </a:p>
        </p:txBody>
      </p:sp>
      <p:sp>
        <p:nvSpPr>
          <p:cNvPr id="5" name="Footer Placeholder 4">
            <a:extLst>
              <a:ext uri="{FF2B5EF4-FFF2-40B4-BE49-F238E27FC236}">
                <a16:creationId xmlns:a16="http://schemas.microsoft.com/office/drawing/2014/main" id="{BD1331A8-E947-4E79-B9A5-9CAAAFA2B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B758E-B213-46E9-8024-826A34E17097}"/>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4225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B956-328B-419D-B416-020C5532DD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B8ACD5-2AAF-4CFA-A89F-D1E297707D6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B84E24-0327-407A-856E-DFEF9A24AF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299A7C-A8DB-4B0F-8BDF-D62CF4C041BF}"/>
              </a:ext>
            </a:extLst>
          </p:cNvPr>
          <p:cNvSpPr>
            <a:spLocks noGrp="1"/>
          </p:cNvSpPr>
          <p:nvPr>
            <p:ph type="dt" sz="half" idx="10"/>
          </p:nvPr>
        </p:nvSpPr>
        <p:spPr/>
        <p:txBody>
          <a:bodyPr/>
          <a:lstStyle/>
          <a:p>
            <a:fld id="{B567A2F0-AC25-45B7-B8B4-EB0CE6590084}" type="datetimeFigureOut">
              <a:rPr lang="en-US" smtClean="0"/>
              <a:t>9/29/2018</a:t>
            </a:fld>
            <a:endParaRPr lang="en-US"/>
          </a:p>
        </p:txBody>
      </p:sp>
      <p:sp>
        <p:nvSpPr>
          <p:cNvPr id="6" name="Footer Placeholder 5">
            <a:extLst>
              <a:ext uri="{FF2B5EF4-FFF2-40B4-BE49-F238E27FC236}">
                <a16:creationId xmlns:a16="http://schemas.microsoft.com/office/drawing/2014/main" id="{656233B9-73A4-44F3-AE5C-26167491B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18D2E-5D0C-4F0D-9063-D24DAB374758}"/>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798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718CC-4536-4B63-9B04-7CD2D26B4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F1DFA2-6819-4C75-B0D9-27FDFD840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6ADDAD-F59E-4457-9FE4-6656F23178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8A4F01-0DE0-4D7F-BDDB-FF68C04D03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507089-3F21-4288-ACDC-82BF6E20282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D0A1C-8A13-4777-A314-EC5940EE6A08}"/>
              </a:ext>
            </a:extLst>
          </p:cNvPr>
          <p:cNvSpPr>
            <a:spLocks noGrp="1"/>
          </p:cNvSpPr>
          <p:nvPr>
            <p:ph type="dt" sz="half" idx="10"/>
          </p:nvPr>
        </p:nvSpPr>
        <p:spPr/>
        <p:txBody>
          <a:bodyPr/>
          <a:lstStyle/>
          <a:p>
            <a:fld id="{B567A2F0-AC25-45B7-B8B4-EB0CE6590084}" type="datetimeFigureOut">
              <a:rPr lang="en-US" smtClean="0"/>
              <a:t>9/29/2018</a:t>
            </a:fld>
            <a:endParaRPr lang="en-US"/>
          </a:p>
        </p:txBody>
      </p:sp>
      <p:sp>
        <p:nvSpPr>
          <p:cNvPr id="8" name="Footer Placeholder 7">
            <a:extLst>
              <a:ext uri="{FF2B5EF4-FFF2-40B4-BE49-F238E27FC236}">
                <a16:creationId xmlns:a16="http://schemas.microsoft.com/office/drawing/2014/main" id="{0C0B4728-8BD1-4D36-95A2-49D6B5172E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D1356F-0318-44A9-863C-E3D881DCD5C3}"/>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100509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3104-6848-48B3-AFFA-1A0930490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325E0F-C57F-4165-962E-B0E97DE6622C}"/>
              </a:ext>
            </a:extLst>
          </p:cNvPr>
          <p:cNvSpPr>
            <a:spLocks noGrp="1"/>
          </p:cNvSpPr>
          <p:nvPr>
            <p:ph type="dt" sz="half" idx="10"/>
          </p:nvPr>
        </p:nvSpPr>
        <p:spPr/>
        <p:txBody>
          <a:bodyPr/>
          <a:lstStyle/>
          <a:p>
            <a:fld id="{B567A2F0-AC25-45B7-B8B4-EB0CE6590084}" type="datetimeFigureOut">
              <a:rPr lang="en-US" smtClean="0"/>
              <a:t>9/29/2018</a:t>
            </a:fld>
            <a:endParaRPr lang="en-US"/>
          </a:p>
        </p:txBody>
      </p:sp>
      <p:sp>
        <p:nvSpPr>
          <p:cNvPr id="4" name="Footer Placeholder 3">
            <a:extLst>
              <a:ext uri="{FF2B5EF4-FFF2-40B4-BE49-F238E27FC236}">
                <a16:creationId xmlns:a16="http://schemas.microsoft.com/office/drawing/2014/main" id="{4A9A46E5-6524-4C7D-AB8D-4F6E2169AA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A719C-7031-4915-8D15-785986C6B29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45463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443D65-C975-4D48-B981-98A4972F7AFF}"/>
              </a:ext>
            </a:extLst>
          </p:cNvPr>
          <p:cNvSpPr>
            <a:spLocks noGrp="1"/>
          </p:cNvSpPr>
          <p:nvPr>
            <p:ph type="dt" sz="half" idx="10"/>
          </p:nvPr>
        </p:nvSpPr>
        <p:spPr/>
        <p:txBody>
          <a:bodyPr/>
          <a:lstStyle/>
          <a:p>
            <a:fld id="{B567A2F0-AC25-45B7-B8B4-EB0CE6590084}" type="datetimeFigureOut">
              <a:rPr lang="en-US" smtClean="0"/>
              <a:t>9/29/2018</a:t>
            </a:fld>
            <a:endParaRPr lang="en-US"/>
          </a:p>
        </p:txBody>
      </p:sp>
      <p:sp>
        <p:nvSpPr>
          <p:cNvPr id="3" name="Footer Placeholder 2">
            <a:extLst>
              <a:ext uri="{FF2B5EF4-FFF2-40B4-BE49-F238E27FC236}">
                <a16:creationId xmlns:a16="http://schemas.microsoft.com/office/drawing/2014/main" id="{CB5FA0EB-38F8-4B43-80B0-DAB82107D3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22C211-67EA-4566-9EDC-ABC91F5CD2C5}"/>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289450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081E-969F-4D59-9355-FF2E36EFD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09640-E082-4F7C-9ECE-292DB29A9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9D800-16F9-41CD-AB15-006BB76AD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290F94-CDE4-4404-904C-87EE6E2975A6}"/>
              </a:ext>
            </a:extLst>
          </p:cNvPr>
          <p:cNvSpPr>
            <a:spLocks noGrp="1"/>
          </p:cNvSpPr>
          <p:nvPr>
            <p:ph type="dt" sz="half" idx="10"/>
          </p:nvPr>
        </p:nvSpPr>
        <p:spPr/>
        <p:txBody>
          <a:bodyPr/>
          <a:lstStyle/>
          <a:p>
            <a:fld id="{B567A2F0-AC25-45B7-B8B4-EB0CE6590084}" type="datetimeFigureOut">
              <a:rPr lang="en-US" smtClean="0"/>
              <a:t>9/29/2018</a:t>
            </a:fld>
            <a:endParaRPr lang="en-US"/>
          </a:p>
        </p:txBody>
      </p:sp>
      <p:sp>
        <p:nvSpPr>
          <p:cNvPr id="6" name="Footer Placeholder 5">
            <a:extLst>
              <a:ext uri="{FF2B5EF4-FFF2-40B4-BE49-F238E27FC236}">
                <a16:creationId xmlns:a16="http://schemas.microsoft.com/office/drawing/2014/main" id="{C8197EE2-9B08-4540-AAB2-898143151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84650-D30F-4190-9574-B3B74FE5C00C}"/>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15045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BE0F-E936-4E04-9FDF-2D76EF1AA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A28E1C-4361-4549-B293-053C2802EF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A33F36-AB34-42F9-AC05-B3A6A5BB3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E910D8-71FD-46F4-A071-AD29318E8B1E}"/>
              </a:ext>
            </a:extLst>
          </p:cNvPr>
          <p:cNvSpPr>
            <a:spLocks noGrp="1"/>
          </p:cNvSpPr>
          <p:nvPr>
            <p:ph type="dt" sz="half" idx="10"/>
          </p:nvPr>
        </p:nvSpPr>
        <p:spPr/>
        <p:txBody>
          <a:bodyPr/>
          <a:lstStyle/>
          <a:p>
            <a:fld id="{B567A2F0-AC25-45B7-B8B4-EB0CE6590084}" type="datetimeFigureOut">
              <a:rPr lang="en-US" smtClean="0"/>
              <a:t>9/29/2018</a:t>
            </a:fld>
            <a:endParaRPr lang="en-US"/>
          </a:p>
        </p:txBody>
      </p:sp>
      <p:sp>
        <p:nvSpPr>
          <p:cNvPr id="6" name="Footer Placeholder 5">
            <a:extLst>
              <a:ext uri="{FF2B5EF4-FFF2-40B4-BE49-F238E27FC236}">
                <a16:creationId xmlns:a16="http://schemas.microsoft.com/office/drawing/2014/main" id="{0B8A1A14-C588-4C08-BEA2-A1271BBA9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43611-EC4B-4B5D-86DE-156253EC889D}"/>
              </a:ext>
            </a:extLst>
          </p:cNvPr>
          <p:cNvSpPr>
            <a:spLocks noGrp="1"/>
          </p:cNvSpPr>
          <p:nvPr>
            <p:ph type="sldNum" sz="quarter" idx="12"/>
          </p:nvPr>
        </p:nvSpPr>
        <p:spPr/>
        <p:txBody>
          <a:bodyPr/>
          <a:lstStyle/>
          <a:p>
            <a:fld id="{64854ACC-DC15-4358-A2C4-712F0748E2BF}" type="slidenum">
              <a:rPr lang="en-US" smtClean="0"/>
              <a:t>‹#›</a:t>
            </a:fld>
            <a:endParaRPr lang="en-US"/>
          </a:p>
        </p:txBody>
      </p:sp>
    </p:spTree>
    <p:extLst>
      <p:ext uri="{BB962C8B-B14F-4D97-AF65-F5344CB8AC3E}">
        <p14:creationId xmlns:p14="http://schemas.microsoft.com/office/powerpoint/2010/main" val="343257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7C8942-4328-49AA-B428-B20A7704E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E597E0-B97E-4588-8983-ADD659A9E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529075-3EB8-4FE4-8609-81FEB6988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7A2F0-AC25-45B7-B8B4-EB0CE6590084}" type="datetimeFigureOut">
              <a:rPr lang="en-US" smtClean="0"/>
              <a:t>9/29/2018</a:t>
            </a:fld>
            <a:endParaRPr lang="en-US"/>
          </a:p>
        </p:txBody>
      </p:sp>
      <p:sp>
        <p:nvSpPr>
          <p:cNvPr id="5" name="Footer Placeholder 4">
            <a:extLst>
              <a:ext uri="{FF2B5EF4-FFF2-40B4-BE49-F238E27FC236}">
                <a16:creationId xmlns:a16="http://schemas.microsoft.com/office/drawing/2014/main" id="{CCFCEE65-8F07-462C-B65B-86040EABA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0C0946-19F9-48F1-99BD-76826AE58C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54ACC-DC15-4358-A2C4-712F0748E2BF}" type="slidenum">
              <a:rPr lang="en-US" smtClean="0"/>
              <a:t>‹#›</a:t>
            </a:fld>
            <a:endParaRPr lang="en-US"/>
          </a:p>
        </p:txBody>
      </p:sp>
    </p:spTree>
    <p:extLst>
      <p:ext uri="{BB962C8B-B14F-4D97-AF65-F5344CB8AC3E}">
        <p14:creationId xmlns:p14="http://schemas.microsoft.com/office/powerpoint/2010/main" val="2307942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6185925-3131-469E-A59D-6A9BD70F82E8}"/>
              </a:ext>
            </a:extLst>
          </p:cNvPr>
          <p:cNvPicPr>
            <a:picLocks noChangeAspect="1"/>
          </p:cNvPicPr>
          <p:nvPr/>
        </p:nvPicPr>
        <p:blipFill>
          <a:blip r:embed="rId2"/>
          <a:stretch>
            <a:fillRect/>
          </a:stretch>
        </p:blipFill>
        <p:spPr>
          <a:xfrm>
            <a:off x="0" y="1"/>
            <a:ext cx="12192000" cy="6857998"/>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1177636" y="305403"/>
            <a:ext cx="9144000" cy="1184420"/>
          </a:xfrm>
        </p:spPr>
        <p:txBody>
          <a:bodyPr>
            <a:normAutofit/>
          </a:bodyPr>
          <a:lstStyle/>
          <a:p>
            <a:r>
              <a:rPr lang="en-US" b="1" dirty="0">
                <a:solidFill>
                  <a:srgbClr val="FFFFFF"/>
                </a:solidFill>
                <a:effectLst>
                  <a:outerShdw blurRad="38100" dist="38100" dir="2700000" algn="tl">
                    <a:srgbClr val="000000">
                      <a:alpha val="43137"/>
                    </a:srgbClr>
                  </a:outerShdw>
                </a:effectLst>
                <a:latin typeface="Century Gothic" panose="020B0502020202020204" pitchFamily="34" charset="0"/>
              </a:rPr>
              <a:t>David’s Mercy</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225137" y="1489823"/>
            <a:ext cx="3442855" cy="1098395"/>
          </a:xfrm>
        </p:spPr>
        <p:txBody>
          <a:bodyPr>
            <a:normAutofit/>
          </a:bodyPr>
          <a:lstStyle/>
          <a:p>
            <a:r>
              <a:rPr lang="en-US" sz="3600" b="1" dirty="0">
                <a:solidFill>
                  <a:srgbClr val="FFFFFF"/>
                </a:solidFill>
                <a:effectLst>
                  <a:outerShdw blurRad="38100" dist="38100" dir="2700000" algn="tl">
                    <a:srgbClr val="000000">
                      <a:alpha val="43137"/>
                    </a:srgbClr>
                  </a:outerShdw>
                </a:effectLst>
              </a:rPr>
              <a:t>1 Samuel 24</a:t>
            </a:r>
          </a:p>
        </p:txBody>
      </p:sp>
    </p:spTree>
    <p:extLst>
      <p:ext uri="{BB962C8B-B14F-4D97-AF65-F5344CB8AC3E}">
        <p14:creationId xmlns:p14="http://schemas.microsoft.com/office/powerpoint/2010/main" val="172385949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Romans 13:1 Let every soul be subject unto the higher powers. For there is no power but of God: the powers that be are ordained of God. </a:t>
            </a:r>
          </a:p>
        </p:txBody>
      </p:sp>
    </p:spTree>
    <p:extLst>
      <p:ext uri="{BB962C8B-B14F-4D97-AF65-F5344CB8AC3E}">
        <p14:creationId xmlns:p14="http://schemas.microsoft.com/office/powerpoint/2010/main" val="323988396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1 Peter 2:13-17 Submit yourselves to every ordinance of man for the Lord's sake: whether it be to the king, as supreme; 14  Or unto governors, as unto them that are sent by him for the punishment of evildoers, and for the praise of them that do well. 15  For so is the will of God, that with well doing ye may put to silence the ignorance of foolish men: 16  As free, and not using your liberty for a </a:t>
            </a:r>
            <a:r>
              <a:rPr lang="en-US" sz="3200" dirty="0" err="1"/>
              <a:t>cloke</a:t>
            </a:r>
            <a:r>
              <a:rPr lang="en-US" sz="3200" dirty="0"/>
              <a:t> of maliciousness, but as the servants of God. 17  </a:t>
            </a:r>
            <a:r>
              <a:rPr lang="en-US" sz="3200" dirty="0" err="1"/>
              <a:t>Honour</a:t>
            </a:r>
            <a:r>
              <a:rPr lang="en-US" sz="3200" dirty="0"/>
              <a:t> all men. Love the brotherhood. Fear God. </a:t>
            </a:r>
            <a:r>
              <a:rPr lang="en-US" sz="3200" dirty="0" err="1"/>
              <a:t>Honour</a:t>
            </a:r>
            <a:r>
              <a:rPr lang="en-US" sz="3200" dirty="0"/>
              <a:t> the king. </a:t>
            </a:r>
          </a:p>
        </p:txBody>
      </p:sp>
    </p:spTree>
    <p:extLst>
      <p:ext uri="{BB962C8B-B14F-4D97-AF65-F5344CB8AC3E}">
        <p14:creationId xmlns:p14="http://schemas.microsoft.com/office/powerpoint/2010/main" val="144843420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D674C3-B040-4BF7-BC65-23B6F9814119}"/>
              </a:ext>
            </a:extLst>
          </p:cNvPr>
          <p:cNvPicPr>
            <a:picLocks noChangeAspect="1"/>
          </p:cNvPicPr>
          <p:nvPr/>
        </p:nvPicPr>
        <p:blipFill rotWithShape="1">
          <a:blip r:embed="rId2">
            <a:alphaModFix amt="35000"/>
            <a:extLst/>
          </a:blip>
          <a:srcRect t="5150" b="10263"/>
          <a:stretch/>
        </p:blipFill>
        <p:spPr>
          <a:xfrm>
            <a:off x="20" y="1"/>
            <a:ext cx="12191980" cy="6857999"/>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38199" y="1065862"/>
            <a:ext cx="6052955" cy="4726276"/>
          </a:xfrm>
        </p:spPr>
        <p:txBody>
          <a:bodyPr>
            <a:normAutofit/>
          </a:bodyPr>
          <a:lstStyle/>
          <a:p>
            <a:pPr algn="r"/>
            <a:r>
              <a:rPr lang="en-US" sz="8000" b="1">
                <a:ln w="22225">
                  <a:solidFill>
                    <a:srgbClr val="FFFFFF"/>
                  </a:solidFill>
                </a:ln>
                <a:noFill/>
                <a:latin typeface="Century Gothic" panose="020B0502020202020204" pitchFamily="34" charset="0"/>
              </a:rPr>
              <a:t>David: Faithful, Respectful, Humble. </a:t>
            </a:r>
          </a:p>
        </p:txBody>
      </p:sp>
      <p:cxnSp>
        <p:nvCxnSpPr>
          <p:cNvPr id="11" name="Straight Connector 1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7534640" y="1065862"/>
            <a:ext cx="4116881" cy="4726276"/>
          </a:xfrm>
        </p:spPr>
        <p:txBody>
          <a:bodyPr anchor="ctr">
            <a:normAutofit/>
          </a:bodyPr>
          <a:lstStyle/>
          <a:p>
            <a:pPr>
              <a:spcBef>
                <a:spcPts val="0"/>
              </a:spcBef>
              <a:spcAft>
                <a:spcPts val="600"/>
              </a:spcAft>
            </a:pP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David shows his </a:t>
            </a:r>
            <a:r>
              <a:rPr lang="en-US" sz="3200" u="sng" dirty="0">
                <a:solidFill>
                  <a:srgbClr val="FFFFFF"/>
                </a:solidFill>
                <a:latin typeface="Calibri" panose="020F0502020204030204" pitchFamily="34" charset="0"/>
                <a:ea typeface="Calibri" panose="020F0502020204030204" pitchFamily="34" charset="0"/>
                <a:cs typeface="Times New Roman" panose="02020603050405020304" pitchFamily="18" charset="0"/>
              </a:rPr>
              <a:t>care</a:t>
            </a: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b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his </a:t>
            </a:r>
            <a:r>
              <a:rPr lang="en-US" sz="3200" u="sng" dirty="0">
                <a:solidFill>
                  <a:srgbClr val="FFFFFF"/>
                </a:solidFill>
                <a:latin typeface="Calibri" panose="020F0502020204030204" pitchFamily="34" charset="0"/>
                <a:ea typeface="Calibri" panose="020F0502020204030204" pitchFamily="34" charset="0"/>
                <a:cs typeface="Times New Roman" panose="02020603050405020304" pitchFamily="18" charset="0"/>
              </a:rPr>
              <a:t>submission</a:t>
            </a: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and </a:t>
            </a:r>
            <a:b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even his </a:t>
            </a:r>
            <a:r>
              <a:rPr lang="en-US" sz="3200" u="sng" dirty="0">
                <a:solidFill>
                  <a:srgbClr val="FFFFFF"/>
                </a:solidFill>
                <a:latin typeface="Calibri" panose="020F0502020204030204" pitchFamily="34" charset="0"/>
                <a:ea typeface="Calibri" panose="020F0502020204030204" pitchFamily="34" charset="0"/>
                <a:cs typeface="Times New Roman" panose="02020603050405020304" pitchFamily="18" charset="0"/>
              </a:rPr>
              <a:t>affection</a:t>
            </a: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b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for Saul!</a:t>
            </a:r>
          </a:p>
          <a:p>
            <a:pPr>
              <a:spcBef>
                <a:spcPts val="0"/>
              </a:spcBef>
              <a:spcAft>
                <a:spcPts val="600"/>
              </a:spcAft>
            </a:pP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KEY: Your </a:t>
            </a:r>
            <a:r>
              <a:rPr lang="en-US" sz="3200" u="sng" dirty="0">
                <a:solidFill>
                  <a:srgbClr val="FFFFFF"/>
                </a:solidFill>
                <a:latin typeface="Calibri" panose="020F0502020204030204" pitchFamily="34" charset="0"/>
                <a:ea typeface="Calibri" panose="020F0502020204030204" pitchFamily="34" charset="0"/>
                <a:cs typeface="Times New Roman" panose="02020603050405020304" pitchFamily="18" charset="0"/>
              </a:rPr>
              <a:t>conduct</a:t>
            </a: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b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proves your </a:t>
            </a:r>
            <a:r>
              <a:rPr lang="en-US" sz="3200" u="sng" dirty="0">
                <a:solidFill>
                  <a:srgbClr val="FFFFFF"/>
                </a:solidFill>
                <a:latin typeface="Calibri" panose="020F0502020204030204" pitchFamily="34" charset="0"/>
                <a:ea typeface="Calibri" panose="020F0502020204030204" pitchFamily="34" charset="0"/>
                <a:cs typeface="Times New Roman" panose="02020603050405020304" pitchFamily="18" charset="0"/>
              </a:rPr>
              <a:t>character</a:t>
            </a:r>
            <a:r>
              <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rPr>
              <a:t>.</a:t>
            </a:r>
          </a:p>
          <a:p>
            <a:pPr>
              <a:spcBef>
                <a:spcPts val="0"/>
              </a:spcBef>
              <a:spcAft>
                <a:spcPts val="600"/>
              </a:spcAft>
            </a:pPr>
            <a:endParaRPr lang="en-US" sz="32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600"/>
              </a:spcAft>
              <a:buNone/>
            </a:pPr>
            <a:endParaRPr lang="en-US" sz="3200" dirty="0">
              <a:solidFill>
                <a:srgbClr val="FFFFFF"/>
              </a:solidFill>
            </a:endParaRPr>
          </a:p>
        </p:txBody>
      </p:sp>
    </p:spTree>
    <p:extLst>
      <p:ext uri="{BB962C8B-B14F-4D97-AF65-F5344CB8AC3E}">
        <p14:creationId xmlns:p14="http://schemas.microsoft.com/office/powerpoint/2010/main" val="2230401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Romans 12:19 Dearly beloved, avenge not yourselves, but rather give place unto wrath: for it is written, Vengeance is mine; I will repay, saith the Lord.</a:t>
            </a:r>
          </a:p>
        </p:txBody>
      </p:sp>
    </p:spTree>
    <p:extLst>
      <p:ext uri="{BB962C8B-B14F-4D97-AF65-F5344CB8AC3E}">
        <p14:creationId xmlns:p14="http://schemas.microsoft.com/office/powerpoint/2010/main" val="333383841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5168E7B-6D42-4B3A-B7A1-17D4C49E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9">
            <a:extLst>
              <a:ext uri="{FF2B5EF4-FFF2-40B4-BE49-F238E27FC236}">
                <a16:creationId xmlns:a16="http://schemas.microsoft.com/office/drawing/2014/main" id="{98A030C2-9F23-4593-9F99-7B73C232A4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2245150" y="1955410"/>
            <a:ext cx="7701699" cy="1111348"/>
          </a:xfrm>
        </p:spPr>
        <p:txBody>
          <a:bodyPr vert="horz" lIns="91440" tIns="45720" rIns="91440" bIns="45720" rtlCol="0" anchor="b">
            <a:normAutofit fontScale="90000"/>
          </a:bodyPr>
          <a:lstStyle/>
          <a:p>
            <a:pPr algn="ctr"/>
            <a:r>
              <a:rPr lang="en-US" b="1" dirty="0">
                <a:solidFill>
                  <a:schemeClr val="bg1"/>
                </a:solidFill>
                <a:latin typeface="Century Gothic" panose="020B0502020202020204" pitchFamily="34" charset="0"/>
              </a:rPr>
              <a:t>Crocodile tears are not the same as tears of repentance.</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2726432" y="3535052"/>
            <a:ext cx="6740685" cy="2648932"/>
          </a:xfrm>
        </p:spPr>
        <p:txBody>
          <a:bodyPr vert="horz" lIns="91440" tIns="45720" rIns="91440" bIns="45720" rtlCol="0">
            <a:normAutofit/>
          </a:bodyPr>
          <a:lstStyle/>
          <a:p>
            <a:pPr marL="0" indent="0" algn="ctr">
              <a:buNone/>
            </a:pPr>
            <a:r>
              <a:rPr lang="en-US" sz="3200" u="sng" dirty="0">
                <a:solidFill>
                  <a:srgbClr val="FFFFFF"/>
                </a:solidFill>
              </a:rPr>
              <a:t>Men</a:t>
            </a:r>
            <a:r>
              <a:rPr lang="en-US" sz="3200" dirty="0">
                <a:solidFill>
                  <a:srgbClr val="FFFFFF"/>
                </a:solidFill>
              </a:rPr>
              <a:t> give evil for evil. </a:t>
            </a:r>
            <a:br>
              <a:rPr lang="en-US" sz="3200" dirty="0">
                <a:solidFill>
                  <a:srgbClr val="FFFFFF"/>
                </a:solidFill>
              </a:rPr>
            </a:br>
            <a:r>
              <a:rPr lang="en-US" sz="3200" u="sng" dirty="0">
                <a:solidFill>
                  <a:srgbClr val="FFFFFF"/>
                </a:solidFill>
              </a:rPr>
              <a:t>Godly men</a:t>
            </a:r>
            <a:r>
              <a:rPr lang="en-US" sz="3200" dirty="0">
                <a:solidFill>
                  <a:srgbClr val="FFFFFF"/>
                </a:solidFill>
              </a:rPr>
              <a:t> give good for evil. </a:t>
            </a:r>
            <a:br>
              <a:rPr lang="en-US" sz="3200" dirty="0">
                <a:solidFill>
                  <a:srgbClr val="FFFFFF"/>
                </a:solidFill>
              </a:rPr>
            </a:br>
            <a:r>
              <a:rPr lang="en-US" sz="3200" u="sng" dirty="0">
                <a:solidFill>
                  <a:srgbClr val="FFFFFF"/>
                </a:solidFill>
              </a:rPr>
              <a:t>Wicked men</a:t>
            </a:r>
            <a:r>
              <a:rPr lang="en-US" sz="3200" dirty="0">
                <a:solidFill>
                  <a:srgbClr val="FFFFFF"/>
                </a:solidFill>
              </a:rPr>
              <a:t> give evil for good.</a:t>
            </a:r>
            <a:br>
              <a:rPr lang="en-US" sz="3200" dirty="0">
                <a:solidFill>
                  <a:srgbClr val="FFFFFF"/>
                </a:solidFill>
              </a:rPr>
            </a:br>
            <a:r>
              <a:rPr lang="en-US" sz="3200" dirty="0">
                <a:solidFill>
                  <a:srgbClr val="FFFFFF"/>
                </a:solidFill>
              </a:rPr>
              <a:t> </a:t>
            </a:r>
          </a:p>
          <a:p>
            <a:pPr marL="0" indent="0" algn="ctr">
              <a:buNone/>
            </a:pPr>
            <a:r>
              <a:rPr lang="en-US" sz="3200" dirty="0">
                <a:solidFill>
                  <a:srgbClr val="FFFFFF"/>
                </a:solidFill>
              </a:rPr>
              <a:t>Which is Saul? </a:t>
            </a:r>
            <a:r>
              <a:rPr lang="en-US" sz="3200" u="sng" dirty="0">
                <a:solidFill>
                  <a:srgbClr val="FFFFFF"/>
                </a:solidFill>
              </a:rPr>
              <a:t>Wicked</a:t>
            </a:r>
            <a:r>
              <a:rPr lang="en-US" sz="3200" dirty="0">
                <a:solidFill>
                  <a:srgbClr val="FFFFFF"/>
                </a:solidFill>
              </a:rPr>
              <a:t>!</a:t>
            </a:r>
          </a:p>
          <a:p>
            <a:pPr marL="0" indent="0" algn="ctr">
              <a:buNone/>
            </a:pPr>
            <a:endParaRPr lang="en-US" sz="3200" kern="1200" dirty="0">
              <a:solidFill>
                <a:srgbClr val="FFFFFF"/>
              </a:solidFill>
              <a:latin typeface="+mn-lt"/>
              <a:ea typeface="+mn-ea"/>
              <a:cs typeface="+mn-cs"/>
            </a:endParaRPr>
          </a:p>
        </p:txBody>
      </p:sp>
    </p:spTree>
    <p:extLst>
      <p:ext uri="{BB962C8B-B14F-4D97-AF65-F5344CB8AC3E}">
        <p14:creationId xmlns:p14="http://schemas.microsoft.com/office/powerpoint/2010/main" val="18715638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Matthew 7:16-18 Ye shall know them by their fruits. Do men gather grapes of thorns, or figs of thistles? 17 Even so every good tree bringeth forth good fruit; but a corrupt tree bringeth forth evil fruit. 18 A good tree cannot bring forth evil fruit, neither can a corrupt tree bring forth good fruit. </a:t>
            </a:r>
          </a:p>
          <a:p>
            <a:r>
              <a:rPr lang="en-US" sz="3200" dirty="0"/>
              <a:t>Matthew 12:33 Either make the tree good, and his fruit good; or else make the tree corrupt, and his fruit corrupt: for the tree is known by his fruit. </a:t>
            </a:r>
          </a:p>
          <a:p>
            <a:r>
              <a:rPr lang="en-US" sz="3200" dirty="0"/>
              <a:t>Matthew 12:34 O generation of vipers, how can ye, being evil, speak good things? for out of the abundance of the heart the mouth </a:t>
            </a:r>
            <a:r>
              <a:rPr lang="en-US" sz="3200" dirty="0" err="1"/>
              <a:t>speaketh</a:t>
            </a:r>
            <a:r>
              <a:rPr lang="en-US" sz="3200" dirty="0"/>
              <a:t>. </a:t>
            </a:r>
          </a:p>
        </p:txBody>
      </p:sp>
    </p:spTree>
    <p:extLst>
      <p:ext uri="{BB962C8B-B14F-4D97-AF65-F5344CB8AC3E}">
        <p14:creationId xmlns:p14="http://schemas.microsoft.com/office/powerpoint/2010/main" val="33783877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charRg st="455" end="595"/>
                                            </p:txEl>
                                          </p:spTgt>
                                        </p:tgtEl>
                                        <p:attrNameLst>
                                          <p:attrName>style.visibility</p:attrName>
                                        </p:attrNameLst>
                                      </p:cBhvr>
                                      <p:to>
                                        <p:strVal val="visible"/>
                                      </p:to>
                                    </p:set>
                                    <p:animEffect transition="in" filter="fade">
                                      <p:cBhvr>
                                        <p:cTn id="14" dur="1000"/>
                                        <p:tgtEl>
                                          <p:spTgt spid="3">
                                            <p:txEl>
                                              <p:charRg st="455" end="595"/>
                                            </p:txEl>
                                          </p:spTgt>
                                        </p:tgtEl>
                                      </p:cBhvr>
                                    </p:animEffect>
                                    <p:anim calcmode="lin" valueType="num">
                                      <p:cBhvr>
                                        <p:cTn id="15" dur="1000" fill="hold"/>
                                        <p:tgtEl>
                                          <p:spTgt spid="3">
                                            <p:txEl>
                                              <p:charRg st="455" end="59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charRg st="455" end="59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1090246" y="2514600"/>
            <a:ext cx="9999785" cy="1722718"/>
          </a:xfrm>
        </p:spPr>
        <p:txBody>
          <a:bodyPr>
            <a:normAutofit fontScale="90000"/>
          </a:bodyPr>
          <a:lstStyle/>
          <a:p>
            <a:pPr algn="ctr"/>
            <a:r>
              <a:rPr lang="en-US" b="1" dirty="0">
                <a:latin typeface="Century Gothic" panose="020B0502020202020204" pitchFamily="34" charset="0"/>
              </a:rPr>
              <a:t>The PROBLEM?</a:t>
            </a:r>
            <a:br>
              <a:rPr lang="en-US" b="1" dirty="0">
                <a:latin typeface="Century Gothic" panose="020B0502020202020204" pitchFamily="34" charset="0"/>
              </a:rPr>
            </a:br>
            <a:r>
              <a:rPr lang="en-US" b="1" dirty="0">
                <a:latin typeface="Century Gothic" panose="020B0502020202020204" pitchFamily="34" charset="0"/>
              </a:rPr>
              <a:t>Saul knows he’s </a:t>
            </a:r>
            <a:r>
              <a:rPr lang="en-US" b="1" u="sng" dirty="0">
                <a:latin typeface="Century Gothic" panose="020B0502020202020204" pitchFamily="34" charset="0"/>
              </a:rPr>
              <a:t>WRONG</a:t>
            </a:r>
            <a:r>
              <a:rPr lang="en-US" b="1" dirty="0">
                <a:latin typeface="Century Gothic" panose="020B0502020202020204" pitchFamily="34" charset="0"/>
              </a:rPr>
              <a:t>, </a:t>
            </a:r>
            <a:br>
              <a:rPr lang="en-US" b="1" dirty="0">
                <a:latin typeface="Century Gothic" panose="020B0502020202020204" pitchFamily="34" charset="0"/>
              </a:rPr>
            </a:br>
            <a:r>
              <a:rPr lang="en-US" b="1" dirty="0">
                <a:latin typeface="Century Gothic" panose="020B0502020202020204" pitchFamily="34" charset="0"/>
              </a:rPr>
              <a:t>but he won’t </a:t>
            </a:r>
            <a:r>
              <a:rPr lang="en-US" b="1" u="sng" dirty="0">
                <a:latin typeface="Century Gothic" panose="020B0502020202020204" pitchFamily="34" charset="0"/>
              </a:rPr>
              <a:t>REPENT</a:t>
            </a:r>
            <a:r>
              <a:rPr lang="en-US" b="1" dirty="0">
                <a:latin typeface="Century Gothic" panose="020B0502020202020204" pitchFamily="34" charset="0"/>
              </a:rPr>
              <a:t>!</a:t>
            </a:r>
          </a:p>
        </p:txBody>
      </p:sp>
    </p:spTree>
    <p:extLst>
      <p:ext uri="{BB962C8B-B14F-4D97-AF65-F5344CB8AC3E}">
        <p14:creationId xmlns:p14="http://schemas.microsoft.com/office/powerpoint/2010/main" val="25013170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2 Corinthians 7:10  For godly sorrow worketh repentance to salvation not to be repented of: but the sorrow of the world worketh death.</a:t>
            </a:r>
          </a:p>
        </p:txBody>
      </p:sp>
    </p:spTree>
    <p:extLst>
      <p:ext uri="{BB962C8B-B14F-4D97-AF65-F5344CB8AC3E}">
        <p14:creationId xmlns:p14="http://schemas.microsoft.com/office/powerpoint/2010/main" val="77480358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E035A8-602D-4F10-9BC1-DBEFFB260D6D}"/>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D148D69-957D-4E06-A9F5-96DD10850EA9}"/>
              </a:ext>
            </a:extLst>
          </p:cNvPr>
          <p:cNvPicPr>
            <a:picLocks noChangeAspect="1"/>
          </p:cNvPicPr>
          <p:nvPr/>
        </p:nvPicPr>
        <p:blipFill>
          <a:blip r:embed="rId2"/>
          <a:stretch>
            <a:fillRect/>
          </a:stretch>
        </p:blipFill>
        <p:spPr>
          <a:xfrm>
            <a:off x="0" y="-1"/>
            <a:ext cx="12192000" cy="8116911"/>
          </a:xfrm>
          <a:prstGeom prst="rect">
            <a:avLst/>
          </a:prstGeom>
        </p:spPr>
      </p:pic>
    </p:spTree>
    <p:extLst>
      <p:ext uri="{BB962C8B-B14F-4D97-AF65-F5344CB8AC3E}">
        <p14:creationId xmlns:p14="http://schemas.microsoft.com/office/powerpoint/2010/main" val="2063643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Proverbs 18:10  The name of the LORD is a strong tower: the righteous </a:t>
            </a:r>
            <a:r>
              <a:rPr lang="en-US" sz="3200" dirty="0" err="1"/>
              <a:t>runneth</a:t>
            </a:r>
            <a:r>
              <a:rPr lang="en-US" sz="3200" dirty="0"/>
              <a:t> into it, and is safe. </a:t>
            </a:r>
          </a:p>
        </p:txBody>
      </p:sp>
    </p:spTree>
    <p:extLst>
      <p:ext uri="{BB962C8B-B14F-4D97-AF65-F5344CB8AC3E}">
        <p14:creationId xmlns:p14="http://schemas.microsoft.com/office/powerpoint/2010/main" val="323692699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1 Peter 1:7  That the trial of your faith, being much more precious than of gold that </a:t>
            </a:r>
            <a:r>
              <a:rPr lang="en-US" sz="3200" dirty="0" err="1"/>
              <a:t>perisheth</a:t>
            </a:r>
            <a:r>
              <a:rPr lang="en-US" sz="3200" dirty="0"/>
              <a:t>, though it be tried with fire, might be found unto praise and </a:t>
            </a:r>
            <a:r>
              <a:rPr lang="en-US" sz="3200" dirty="0" err="1"/>
              <a:t>honour</a:t>
            </a:r>
            <a:r>
              <a:rPr lang="en-US" sz="3200" dirty="0"/>
              <a:t> and glory at the appearing of Jesus Christ:</a:t>
            </a:r>
          </a:p>
        </p:txBody>
      </p:sp>
    </p:spTree>
    <p:extLst>
      <p:ext uri="{BB962C8B-B14F-4D97-AF65-F5344CB8AC3E}">
        <p14:creationId xmlns:p14="http://schemas.microsoft.com/office/powerpoint/2010/main" val="334684089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185925-3131-469E-A59D-6A9BD70F82E8}"/>
              </a:ext>
            </a:extLst>
          </p:cNvPr>
          <p:cNvPicPr>
            <a:picLocks noChangeAspect="1"/>
          </p:cNvPicPr>
          <p:nvPr/>
        </p:nvPicPr>
        <p:blipFill>
          <a:blip r:embed="rId2"/>
          <a:stretch>
            <a:fillRect/>
          </a:stretch>
        </p:blipFill>
        <p:spPr>
          <a:xfrm>
            <a:off x="0" y="1"/>
            <a:ext cx="12192000" cy="6857998"/>
          </a:xfrm>
          <a:prstGeom prst="rect">
            <a:avLst/>
          </a:prstGeom>
        </p:spPr>
      </p:pic>
      <p:sp>
        <p:nvSpPr>
          <p:cNvPr id="2" name="Title 1">
            <a:extLst>
              <a:ext uri="{FF2B5EF4-FFF2-40B4-BE49-F238E27FC236}">
                <a16:creationId xmlns:a16="http://schemas.microsoft.com/office/drawing/2014/main" id="{BADD2FB6-2572-4494-AD02-A2FC22328773}"/>
              </a:ext>
            </a:extLst>
          </p:cNvPr>
          <p:cNvSpPr>
            <a:spLocks noGrp="1"/>
          </p:cNvSpPr>
          <p:nvPr>
            <p:ph type="ctrTitle"/>
          </p:nvPr>
        </p:nvSpPr>
        <p:spPr>
          <a:xfrm>
            <a:off x="-1177636" y="305403"/>
            <a:ext cx="9144000" cy="1184420"/>
          </a:xfrm>
        </p:spPr>
        <p:txBody>
          <a:bodyPr>
            <a:normAutofit/>
          </a:bodyPr>
          <a:lstStyle/>
          <a:p>
            <a:r>
              <a:rPr lang="en-US" b="1" dirty="0">
                <a:solidFill>
                  <a:srgbClr val="FFFFFF"/>
                </a:solidFill>
                <a:effectLst>
                  <a:outerShdw blurRad="38100" dist="38100" dir="2700000" algn="tl">
                    <a:srgbClr val="000000">
                      <a:alpha val="43137"/>
                    </a:srgbClr>
                  </a:outerShdw>
                </a:effectLst>
                <a:latin typeface="Century Gothic" panose="020B0502020202020204" pitchFamily="34" charset="0"/>
              </a:rPr>
              <a:t>David’s Mercy</a:t>
            </a:r>
          </a:p>
        </p:txBody>
      </p:sp>
      <p:sp>
        <p:nvSpPr>
          <p:cNvPr id="3" name="Subtitle 2">
            <a:extLst>
              <a:ext uri="{FF2B5EF4-FFF2-40B4-BE49-F238E27FC236}">
                <a16:creationId xmlns:a16="http://schemas.microsoft.com/office/drawing/2014/main" id="{7BDF50CB-014A-42CE-9C7D-60885856FBDA}"/>
              </a:ext>
            </a:extLst>
          </p:cNvPr>
          <p:cNvSpPr>
            <a:spLocks noGrp="1"/>
          </p:cNvSpPr>
          <p:nvPr>
            <p:ph type="subTitle" idx="1"/>
          </p:nvPr>
        </p:nvSpPr>
        <p:spPr>
          <a:xfrm>
            <a:off x="225137" y="1489823"/>
            <a:ext cx="3442855" cy="1098395"/>
          </a:xfrm>
        </p:spPr>
        <p:txBody>
          <a:bodyPr>
            <a:normAutofit/>
          </a:bodyPr>
          <a:lstStyle/>
          <a:p>
            <a:r>
              <a:rPr lang="en-US" sz="3600" b="1" dirty="0">
                <a:solidFill>
                  <a:srgbClr val="FFFFFF"/>
                </a:solidFill>
                <a:effectLst>
                  <a:outerShdw blurRad="38100" dist="38100" dir="2700000" algn="tl">
                    <a:srgbClr val="000000">
                      <a:alpha val="43137"/>
                    </a:srgbClr>
                  </a:outerShdw>
                </a:effectLst>
              </a:rPr>
              <a:t>1 Samuel 24</a:t>
            </a:r>
          </a:p>
        </p:txBody>
      </p:sp>
    </p:spTree>
    <p:extLst>
      <p:ext uri="{BB962C8B-B14F-4D97-AF65-F5344CB8AC3E}">
        <p14:creationId xmlns:p14="http://schemas.microsoft.com/office/powerpoint/2010/main" val="40687854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Romans 5:3-5 And not only so, but we glory in tribulations also: knowing that tribulation worketh patience; 4  And patience, experience; and experience, hope: 5  And hope </a:t>
            </a:r>
            <a:r>
              <a:rPr lang="en-US" sz="3200" dirty="0" err="1"/>
              <a:t>maketh</a:t>
            </a:r>
            <a:r>
              <a:rPr lang="en-US" sz="3200" dirty="0"/>
              <a:t> not ashamed; because the love of God is shed abroad in our hearts by the Holy Ghost which is given unto us.</a:t>
            </a:r>
          </a:p>
        </p:txBody>
      </p:sp>
    </p:spTree>
    <p:extLst>
      <p:ext uri="{BB962C8B-B14F-4D97-AF65-F5344CB8AC3E}">
        <p14:creationId xmlns:p14="http://schemas.microsoft.com/office/powerpoint/2010/main" val="306801045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4BF997-8FEB-4445-B9DA-D294657BA2E7}"/>
              </a:ext>
            </a:extLst>
          </p:cNvPr>
          <p:cNvPicPr>
            <a:picLocks noChangeAspect="1"/>
          </p:cNvPicPr>
          <p:nvPr/>
        </p:nvPicPr>
        <p:blipFill rotWithShape="1">
          <a:blip r:embed="rId2"/>
          <a:srcRect l="33242" t="40796" r="24060" b="1214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785800E-281F-4153-8DEA-88DE301A9ADB}"/>
              </a:ext>
            </a:extLst>
          </p:cNvPr>
          <p:cNvPicPr>
            <a:picLocks noChangeAspect="1"/>
          </p:cNvPicPr>
          <p:nvPr/>
        </p:nvPicPr>
        <p:blipFill>
          <a:blip r:embed="rId3"/>
          <a:stretch>
            <a:fillRect/>
          </a:stretch>
        </p:blipFill>
        <p:spPr>
          <a:xfrm>
            <a:off x="8471953" y="4244278"/>
            <a:ext cx="274344" cy="292633"/>
          </a:xfrm>
          <a:prstGeom prst="rect">
            <a:avLst/>
          </a:prstGeom>
        </p:spPr>
      </p:pic>
    </p:spTree>
    <p:extLst>
      <p:ext uri="{BB962C8B-B14F-4D97-AF65-F5344CB8AC3E}">
        <p14:creationId xmlns:p14="http://schemas.microsoft.com/office/powerpoint/2010/main" val="306368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7207406" y="1649691"/>
            <a:ext cx="4359283" cy="5208309"/>
          </a:xfrm>
        </p:spPr>
        <p:txBody>
          <a:bodyPr>
            <a:normAutofit/>
          </a:bodyPr>
          <a:lstStyle/>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Another attack.</a:t>
            </a:r>
          </a:p>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With overwhelming force.</a:t>
            </a:r>
          </a:p>
          <a:p>
            <a:pPr>
              <a:spcBef>
                <a:spcPts val="0"/>
              </a:spcBef>
              <a:spcAft>
                <a:spcPts val="600"/>
              </a:spcAft>
            </a:pPr>
            <a:r>
              <a:rPr lang="en-US" sz="3200" u="sng" dirty="0">
                <a:latin typeface="Calibri" panose="020F0502020204030204" pitchFamily="34" charset="0"/>
                <a:ea typeface="Calibri" panose="020F0502020204030204" pitchFamily="34" charset="0"/>
                <a:cs typeface="Times New Roman" panose="02020603050405020304" pitchFamily="18" charset="0"/>
              </a:rPr>
              <a:t>5 to 1 </a:t>
            </a:r>
          </a:p>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The goal? Overturn Samuel’s </a:t>
            </a:r>
            <a:r>
              <a:rPr lang="en-US" sz="3200" u="sng" dirty="0">
                <a:latin typeface="Calibri" panose="020F0502020204030204" pitchFamily="34" charset="0"/>
                <a:ea typeface="Calibri" panose="020F0502020204030204" pitchFamily="34" charset="0"/>
                <a:cs typeface="Times New Roman" panose="02020603050405020304" pitchFamily="18" charset="0"/>
              </a:rPr>
              <a:t>prophecy</a:t>
            </a:r>
            <a:r>
              <a:rPr lang="en-US" sz="3200" dirty="0">
                <a:latin typeface="Calibri" panose="020F0502020204030204" pitchFamily="34" charset="0"/>
                <a:ea typeface="Calibri" panose="020F0502020204030204" pitchFamily="34" charset="0"/>
                <a:cs typeface="Times New Roman" panose="02020603050405020304" pitchFamily="18" charset="0"/>
              </a:rPr>
              <a:t>.</a:t>
            </a:r>
          </a:p>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Satan’s goal? Cut off the line of </a:t>
            </a:r>
            <a:r>
              <a:rPr lang="en-US" sz="3200" u="sng" dirty="0">
                <a:latin typeface="Calibri" panose="020F0502020204030204" pitchFamily="34" charset="0"/>
                <a:ea typeface="Calibri" panose="020F0502020204030204" pitchFamily="34" charset="0"/>
                <a:cs typeface="Times New Roman" panose="02020603050405020304" pitchFamily="18" charset="0"/>
              </a:rPr>
              <a:t>Messiah</a:t>
            </a:r>
            <a:r>
              <a:rPr lang="en-US" sz="3200" dirty="0">
                <a:latin typeface="Calibri" panose="020F0502020204030204" pitchFamily="34" charset="0"/>
                <a:ea typeface="Calibri" panose="020F0502020204030204" pitchFamily="34" charset="0"/>
                <a:cs typeface="Times New Roman" panose="02020603050405020304" pitchFamily="18" charset="0"/>
              </a:rPr>
              <a:t>.</a:t>
            </a:r>
          </a:p>
          <a:p>
            <a:pPr>
              <a:spcBef>
                <a:spcPts val="0"/>
              </a:spcBef>
              <a:spcAft>
                <a:spcPts val="600"/>
              </a:spcAft>
            </a:pPr>
            <a:r>
              <a:rPr lang="en-US" sz="3200" dirty="0">
                <a:latin typeface="Calibri" panose="020F0502020204030204" pitchFamily="34" charset="0"/>
                <a:ea typeface="Calibri" panose="020F0502020204030204" pitchFamily="34" charset="0"/>
                <a:cs typeface="Times New Roman" panose="02020603050405020304" pitchFamily="18" charset="0"/>
              </a:rPr>
              <a:t>Saul needed potty or sleepy (</a:t>
            </a:r>
            <a:r>
              <a:rPr lang="en-US" sz="3200" u="sng" dirty="0">
                <a:latin typeface="Calibri" panose="020F0502020204030204" pitchFamily="34" charset="0"/>
                <a:ea typeface="Calibri" panose="020F0502020204030204" pitchFamily="34" charset="0"/>
                <a:cs typeface="Times New Roman" panose="02020603050405020304" pitchFamily="18" charset="0"/>
              </a:rPr>
              <a:t>private</a:t>
            </a:r>
            <a:r>
              <a:rPr lang="en-US" sz="3200" dirty="0">
                <a:latin typeface="Calibri" panose="020F0502020204030204" pitchFamily="34" charset="0"/>
                <a:ea typeface="Calibri" panose="020F0502020204030204" pitchFamily="34" charset="0"/>
                <a:cs typeface="Times New Roman" panose="02020603050405020304" pitchFamily="18" charset="0"/>
              </a:rPr>
              <a:t>) time.</a:t>
            </a:r>
          </a:p>
        </p:txBody>
      </p:sp>
      <p:pic>
        <p:nvPicPr>
          <p:cNvPr id="5" name="Picture 4">
            <a:extLst>
              <a:ext uri="{FF2B5EF4-FFF2-40B4-BE49-F238E27FC236}">
                <a16:creationId xmlns:a16="http://schemas.microsoft.com/office/drawing/2014/main" id="{C1FFE94B-3243-4D56-B834-CF4D3F646C0E}"/>
              </a:ext>
            </a:extLst>
          </p:cNvPr>
          <p:cNvPicPr>
            <a:picLocks noChangeAspect="1"/>
          </p:cNvPicPr>
          <p:nvPr/>
        </p:nvPicPr>
        <p:blipFill rotWithShape="1">
          <a:blip r:embed="rId2"/>
          <a:srcRect l="34330" r="5069"/>
          <a:stretch/>
        </p:blipFill>
        <p:spPr>
          <a:xfrm>
            <a:off x="-181096" y="1"/>
            <a:ext cx="7388500" cy="6857999"/>
          </a:xfrm>
          <a:prstGeom prst="rect">
            <a:avLst/>
          </a:prstGeom>
        </p:spPr>
      </p:pic>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5825765" y="365124"/>
            <a:ext cx="5891753" cy="1828800"/>
          </a:xfrm>
        </p:spPr>
        <p:txBody>
          <a:bodyPr>
            <a:normAutofit/>
          </a:bodyPr>
          <a:lstStyle/>
          <a:p>
            <a:r>
              <a:rPr lang="en-US" sz="4100" b="1" u="sng" dirty="0">
                <a:latin typeface="Century Gothic" panose="020B0502020202020204" pitchFamily="34" charset="0"/>
              </a:rPr>
              <a:t>Respect</a:t>
            </a:r>
            <a:r>
              <a:rPr lang="en-US" sz="4100" b="1" dirty="0">
                <a:latin typeface="Century Gothic" panose="020B0502020202020204" pitchFamily="34" charset="0"/>
              </a:rPr>
              <a:t> for the office. </a:t>
            </a:r>
          </a:p>
        </p:txBody>
      </p:sp>
    </p:spTree>
    <p:extLst>
      <p:ext uri="{BB962C8B-B14F-4D97-AF65-F5344CB8AC3E}">
        <p14:creationId xmlns:p14="http://schemas.microsoft.com/office/powerpoint/2010/main" val="664380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7047914" y="1428158"/>
            <a:ext cx="4298852" cy="1722718"/>
          </a:xfrm>
        </p:spPr>
        <p:txBody>
          <a:bodyPr>
            <a:normAutofit fontScale="90000"/>
          </a:bodyPr>
          <a:lstStyle/>
          <a:p>
            <a:pPr algn="ctr"/>
            <a:r>
              <a:rPr lang="en-US" b="1" dirty="0">
                <a:latin typeface="Century Gothic" panose="020B0502020202020204" pitchFamily="34" charset="0"/>
              </a:rPr>
              <a:t>What are the odds that Saul would end up in Dave’s cave? </a:t>
            </a:r>
            <a:br>
              <a:rPr lang="en-US" b="1" dirty="0">
                <a:latin typeface="Century Gothic" panose="020B0502020202020204" pitchFamily="34" charset="0"/>
              </a:rPr>
            </a:br>
            <a:r>
              <a:rPr lang="en-US" b="1" dirty="0">
                <a:latin typeface="Century Gothic" panose="020B0502020202020204" pitchFamily="34" charset="0"/>
              </a:rPr>
              <a:t>100 percent!</a:t>
            </a:r>
            <a:br>
              <a:rPr lang="en-US" b="1" dirty="0">
                <a:latin typeface="Century Gothic" panose="020B0502020202020204" pitchFamily="34" charset="0"/>
              </a:rPr>
            </a:br>
            <a:endParaRPr lang="en-US" b="1" dirty="0">
              <a:latin typeface="Century Gothic" panose="020B0502020202020204" pitchFamily="34" charset="0"/>
            </a:endParaRPr>
          </a:p>
        </p:txBody>
      </p:sp>
      <p:pic>
        <p:nvPicPr>
          <p:cNvPr id="4" name="Picture 3">
            <a:extLst>
              <a:ext uri="{FF2B5EF4-FFF2-40B4-BE49-F238E27FC236}">
                <a16:creationId xmlns:a16="http://schemas.microsoft.com/office/drawing/2014/main" id="{1C9AF28F-BD25-4A20-A2AB-4CC2274E7DCC}"/>
              </a:ext>
            </a:extLst>
          </p:cNvPr>
          <p:cNvPicPr>
            <a:picLocks noChangeAspect="1"/>
          </p:cNvPicPr>
          <p:nvPr/>
        </p:nvPicPr>
        <p:blipFill>
          <a:blip r:embed="rId2"/>
          <a:stretch>
            <a:fillRect/>
          </a:stretch>
        </p:blipFill>
        <p:spPr>
          <a:xfrm>
            <a:off x="-390613" y="0"/>
            <a:ext cx="7388352" cy="6858000"/>
          </a:xfrm>
          <a:prstGeom prst="rect">
            <a:avLst/>
          </a:prstGeom>
        </p:spPr>
      </p:pic>
      <p:sp>
        <p:nvSpPr>
          <p:cNvPr id="3" name="Rectangle 2">
            <a:extLst>
              <a:ext uri="{FF2B5EF4-FFF2-40B4-BE49-F238E27FC236}">
                <a16:creationId xmlns:a16="http://schemas.microsoft.com/office/drawing/2014/main" id="{855F3590-DDA7-441E-BE54-EF03C328C7B9}"/>
              </a:ext>
            </a:extLst>
          </p:cNvPr>
          <p:cNvSpPr/>
          <p:nvPr/>
        </p:nvSpPr>
        <p:spPr>
          <a:xfrm>
            <a:off x="5514720" y="5045121"/>
            <a:ext cx="5832046" cy="769441"/>
          </a:xfrm>
          <a:prstGeom prst="rect">
            <a:avLst/>
          </a:prstGeom>
        </p:spPr>
        <p:txBody>
          <a:bodyPr wrap="none">
            <a:spAutoFit/>
          </a:bodyPr>
          <a:lstStyle/>
          <a:p>
            <a:r>
              <a:rPr lang="en-US" sz="4400" b="1" dirty="0">
                <a:solidFill>
                  <a:prstClr val="white"/>
                </a:solidFill>
                <a:latin typeface="Century Gothic" panose="020B0502020202020204" pitchFamily="34" charset="0"/>
                <a:ea typeface="+mj-ea"/>
                <a:cs typeface="+mj-cs"/>
              </a:rPr>
              <a:t>Those are </a:t>
            </a:r>
            <a:r>
              <a:rPr lang="en-US" sz="4400" b="1" u="sng" dirty="0">
                <a:solidFill>
                  <a:prstClr val="white"/>
                </a:solidFill>
                <a:latin typeface="Century Gothic" panose="020B0502020202020204" pitchFamily="34" charset="0"/>
                <a:ea typeface="+mj-ea"/>
                <a:cs typeface="+mj-cs"/>
              </a:rPr>
              <a:t>God</a:t>
            </a:r>
            <a:r>
              <a:rPr lang="en-US" sz="4400" b="1" dirty="0">
                <a:solidFill>
                  <a:prstClr val="white"/>
                </a:solidFill>
                <a:latin typeface="Century Gothic" panose="020B0502020202020204" pitchFamily="34" charset="0"/>
                <a:ea typeface="+mj-ea"/>
                <a:cs typeface="+mj-cs"/>
              </a:rPr>
              <a:t> odds!</a:t>
            </a:r>
            <a:endParaRPr lang="en-US" dirty="0"/>
          </a:p>
        </p:txBody>
      </p:sp>
    </p:spTree>
    <p:extLst>
      <p:ext uri="{BB962C8B-B14F-4D97-AF65-F5344CB8AC3E}">
        <p14:creationId xmlns:p14="http://schemas.microsoft.com/office/powerpoint/2010/main" val="2418350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1F9-C348-4FCA-B503-8D9877918484}"/>
              </a:ext>
            </a:extLst>
          </p:cNvPr>
          <p:cNvSpPr>
            <a:spLocks noGrp="1"/>
          </p:cNvSpPr>
          <p:nvPr>
            <p:ph type="title"/>
          </p:nvPr>
        </p:nvSpPr>
        <p:spPr>
          <a:xfrm>
            <a:off x="821267" y="365124"/>
            <a:ext cx="10897767" cy="1828800"/>
          </a:xfrm>
        </p:spPr>
        <p:txBody>
          <a:bodyPr>
            <a:normAutofit/>
          </a:bodyPr>
          <a:lstStyle/>
          <a:p>
            <a:r>
              <a:rPr lang="en-US" sz="3900" b="1" u="sng" dirty="0">
                <a:latin typeface="Century Gothic" panose="020B0502020202020204" pitchFamily="34" charset="0"/>
              </a:rPr>
              <a:t>Respect</a:t>
            </a:r>
            <a:r>
              <a:rPr lang="en-US" sz="3900" b="1" dirty="0">
                <a:latin typeface="Century Gothic" panose="020B0502020202020204" pitchFamily="34" charset="0"/>
              </a:rPr>
              <a:t> for the office. </a:t>
            </a:r>
          </a:p>
        </p:txBody>
      </p:sp>
      <p:sp>
        <p:nvSpPr>
          <p:cNvPr id="3" name="Content Placeholder 2">
            <a:extLst>
              <a:ext uri="{FF2B5EF4-FFF2-40B4-BE49-F238E27FC236}">
                <a16:creationId xmlns:a16="http://schemas.microsoft.com/office/drawing/2014/main" id="{5062D6A3-F38D-464D-959A-F19A1C37E8EF}"/>
              </a:ext>
            </a:extLst>
          </p:cNvPr>
          <p:cNvSpPr>
            <a:spLocks noGrp="1"/>
          </p:cNvSpPr>
          <p:nvPr>
            <p:ph idx="1"/>
          </p:nvPr>
        </p:nvSpPr>
        <p:spPr>
          <a:xfrm>
            <a:off x="892630" y="2193924"/>
            <a:ext cx="5203370" cy="4566105"/>
          </a:xfrm>
        </p:spPr>
        <p:txBody>
          <a:bodyPr>
            <a:normAutofit/>
          </a:bodyPr>
          <a:lstStyle/>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Potential poetic justice?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Skirt = wing, border, corner</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Picture? </a:t>
            </a:r>
            <a:br>
              <a:rPr lang="en-US" sz="3200" dirty="0">
                <a:latin typeface="Calibri" panose="020F0502020204030204" pitchFamily="34" charset="0"/>
                <a:ea typeface="Calibri" panose="020F0502020204030204" pitchFamily="34" charset="0"/>
                <a:cs typeface="Times New Roman" panose="02020603050405020304" pitchFamily="18" charset="0"/>
              </a:rPr>
            </a:br>
            <a:r>
              <a:rPr lang="en-US" sz="3200" dirty="0">
                <a:latin typeface="Calibri" panose="020F0502020204030204" pitchFamily="34" charset="0"/>
                <a:ea typeface="Calibri" panose="020F0502020204030204" pitchFamily="34" charset="0"/>
                <a:cs typeface="Times New Roman" panose="02020603050405020304" pitchFamily="18" charset="0"/>
              </a:rPr>
              <a:t>Saul’s rule will be </a:t>
            </a:r>
            <a:r>
              <a:rPr lang="en-US" sz="3200" u="sng" dirty="0">
                <a:latin typeface="Calibri" panose="020F0502020204030204" pitchFamily="34" charset="0"/>
                <a:ea typeface="Calibri" panose="020F0502020204030204" pitchFamily="34" charset="0"/>
                <a:cs typeface="Times New Roman" panose="02020603050405020304" pitchFamily="18" charset="0"/>
              </a:rPr>
              <a:t>cut off</a:t>
            </a:r>
            <a:r>
              <a:rPr lang="en-US" sz="3200" dirty="0">
                <a:latin typeface="Calibri" panose="020F0502020204030204" pitchFamily="34" charset="0"/>
                <a:ea typeface="Calibri" panose="020F0502020204030204" pitchFamily="34" charset="0"/>
                <a:cs typeface="Times New Roman" panose="02020603050405020304" pitchFamily="18" charset="0"/>
              </a:rPr>
              <a:t>. </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In taking the token, David’s heart smote him. Why?</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David was under </a:t>
            </a:r>
            <a:r>
              <a:rPr lang="en-US" sz="3200" u="sng" dirty="0">
                <a:latin typeface="Calibri" panose="020F0502020204030204" pitchFamily="34" charset="0"/>
                <a:ea typeface="Calibri" panose="020F0502020204030204" pitchFamily="34" charset="0"/>
                <a:cs typeface="Times New Roman" panose="02020603050405020304" pitchFamily="18" charset="0"/>
              </a:rPr>
              <a:t>submission</a:t>
            </a:r>
            <a:r>
              <a:rPr lang="en-US" sz="3200" dirty="0">
                <a:latin typeface="Calibri" panose="020F0502020204030204" pitchFamily="34" charset="0"/>
                <a:ea typeface="Calibri" panose="020F0502020204030204" pitchFamily="34" charset="0"/>
                <a:cs typeface="Times New Roman" panose="02020603050405020304" pitchFamily="18" charset="0"/>
              </a:rPr>
              <a:t>.</a:t>
            </a:r>
          </a:p>
          <a:p>
            <a:pPr>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Saul was the </a:t>
            </a:r>
            <a:r>
              <a:rPr lang="en-US" sz="3200" u="sng" dirty="0">
                <a:latin typeface="Calibri" panose="020F0502020204030204" pitchFamily="34" charset="0"/>
                <a:ea typeface="Calibri" panose="020F0502020204030204" pitchFamily="34" charset="0"/>
                <a:cs typeface="Times New Roman" panose="02020603050405020304" pitchFamily="18" charset="0"/>
              </a:rPr>
              <a:t>Lord’s anointed</a:t>
            </a:r>
            <a:r>
              <a:rPr lang="en-US" sz="3200" dirty="0">
                <a:latin typeface="Calibri" panose="020F0502020204030204" pitchFamily="34" charset="0"/>
                <a:ea typeface="Calibri" panose="020F0502020204030204" pitchFamily="34" charset="0"/>
                <a:cs typeface="Times New Roman" panose="02020603050405020304" pitchFamily="18" charset="0"/>
              </a:rPr>
              <a:t>. </a:t>
            </a:r>
          </a:p>
          <a:p>
            <a:pPr marL="0" indent="0">
              <a:spcBef>
                <a:spcPts val="0"/>
              </a:spcBef>
              <a:buNone/>
            </a:pPr>
            <a:endParaRPr lang="en-US" sz="2400" dirty="0"/>
          </a:p>
        </p:txBody>
      </p:sp>
      <p:pic>
        <p:nvPicPr>
          <p:cNvPr id="4" name="Picture 3">
            <a:extLst>
              <a:ext uri="{FF2B5EF4-FFF2-40B4-BE49-F238E27FC236}">
                <a16:creationId xmlns:a16="http://schemas.microsoft.com/office/drawing/2014/main" id="{DE5CD962-226C-49DD-923B-B122D3E5C229}"/>
              </a:ext>
            </a:extLst>
          </p:cNvPr>
          <p:cNvPicPr>
            <a:picLocks noChangeAspect="1"/>
          </p:cNvPicPr>
          <p:nvPr/>
        </p:nvPicPr>
        <p:blipFill>
          <a:blip r:embed="rId2"/>
          <a:stretch>
            <a:fillRect/>
          </a:stretch>
        </p:blipFill>
        <p:spPr>
          <a:xfrm>
            <a:off x="6007352" y="2089280"/>
            <a:ext cx="5800331" cy="3866887"/>
          </a:xfrm>
          <a:prstGeom prst="rect">
            <a:avLst/>
          </a:prstGeom>
        </p:spPr>
      </p:pic>
    </p:spTree>
    <p:extLst>
      <p:ext uri="{BB962C8B-B14F-4D97-AF65-F5344CB8AC3E}">
        <p14:creationId xmlns:p14="http://schemas.microsoft.com/office/powerpoint/2010/main" val="282548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Psalm 106:16-18 They envied Moses also in the camp, and Aaron the saint of the LORD. 17  The earth opened and swallowed up </a:t>
            </a:r>
            <a:r>
              <a:rPr lang="en-US" sz="3200" dirty="0" err="1"/>
              <a:t>Dathan</a:t>
            </a:r>
            <a:r>
              <a:rPr lang="en-US" sz="3200" dirty="0"/>
              <a:t>, and covered the company of </a:t>
            </a:r>
            <a:r>
              <a:rPr lang="en-US" sz="3200" dirty="0" err="1"/>
              <a:t>Abiram</a:t>
            </a:r>
            <a:r>
              <a:rPr lang="en-US" sz="3200" dirty="0"/>
              <a:t>. 18  And a fire was kindled in their company; the flame burned up the wicked.</a:t>
            </a:r>
          </a:p>
        </p:txBody>
      </p:sp>
    </p:spTree>
    <p:extLst>
      <p:ext uri="{BB962C8B-B14F-4D97-AF65-F5344CB8AC3E}">
        <p14:creationId xmlns:p14="http://schemas.microsoft.com/office/powerpoint/2010/main" val="378380435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F9B4E-42D9-487B-A216-0225534291BA}"/>
              </a:ext>
            </a:extLst>
          </p:cNvPr>
          <p:cNvSpPr>
            <a:spLocks noGrp="1"/>
          </p:cNvSpPr>
          <p:nvPr>
            <p:ph idx="1"/>
          </p:nvPr>
        </p:nvSpPr>
        <p:spPr>
          <a:xfrm>
            <a:off x="838200" y="1"/>
            <a:ext cx="10515600" cy="6858000"/>
          </a:xfrm>
        </p:spPr>
        <p:txBody>
          <a:bodyPr anchor="ctr">
            <a:normAutofit/>
          </a:bodyPr>
          <a:lstStyle/>
          <a:p>
            <a:r>
              <a:rPr lang="en-US" sz="3200" dirty="0"/>
              <a:t>Jude 1:8-10 Likewise also these filthy dreamers defile the flesh, despise dominion, and speak evil of dignities. 9  Yet Michael the archangel, when contending with the devil he disputed about the body of Moses, durst not bring against him a railing accusation, but said, The Lord rebuke thee. 10  But these speak evil of those things which they know not: but what they know naturally, as brute beasts, in those things they corrupt themselves.</a:t>
            </a:r>
          </a:p>
        </p:txBody>
      </p:sp>
    </p:spTree>
    <p:extLst>
      <p:ext uri="{BB962C8B-B14F-4D97-AF65-F5344CB8AC3E}">
        <p14:creationId xmlns:p14="http://schemas.microsoft.com/office/powerpoint/2010/main" val="3867613804"/>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94DB5F43F29D49A6E8E0828CE3107F" ma:contentTypeVersion="9" ma:contentTypeDescription="Create a new document." ma:contentTypeScope="" ma:versionID="063693e43e34b0f94e44b5a2d47a51c3">
  <xsd:schema xmlns:xsd="http://www.w3.org/2001/XMLSchema" xmlns:xs="http://www.w3.org/2001/XMLSchema" xmlns:p="http://schemas.microsoft.com/office/2006/metadata/properties" xmlns:ns2="92225faf-0d15-43dc-b0d3-949d76b83189" xmlns:ns3="85009109-077a-450e-82c0-9072b8164ed1" targetNamespace="http://schemas.microsoft.com/office/2006/metadata/properties" ma:root="true" ma:fieldsID="54e75b4b9be0974c5e04ca8a3d186866" ns2:_="" ns3:_="">
    <xsd:import namespace="92225faf-0d15-43dc-b0d3-949d76b83189"/>
    <xsd:import namespace="85009109-077a-450e-82c0-9072b8164e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25faf-0d15-43dc-b0d3-949d76b831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009109-077a-450e-82c0-9072b8164ed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B2BA3F-9EDF-4B1D-A011-7362EA2DF3A0}">
  <ds:schemaRef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85009109-077a-450e-82c0-9072b8164ed1"/>
    <ds:schemaRef ds:uri="http://purl.org/dc/terms/"/>
    <ds:schemaRef ds:uri="92225faf-0d15-43dc-b0d3-949d76b83189"/>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E84F9C44-AB8E-454A-8661-9DE926DBE5B0}">
  <ds:schemaRefs>
    <ds:schemaRef ds:uri="http://schemas.microsoft.com/sharepoint/v3/contenttype/forms"/>
  </ds:schemaRefs>
</ds:datastoreItem>
</file>

<file path=customXml/itemProps3.xml><?xml version="1.0" encoding="utf-8"?>
<ds:datastoreItem xmlns:ds="http://schemas.openxmlformats.org/officeDocument/2006/customXml" ds:itemID="{EC5CA6E4-0284-4C55-BDB6-AC4281766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25faf-0d15-43dc-b0d3-949d76b83189"/>
    <ds:schemaRef ds:uri="85009109-077a-450e-82c0-9072b8164e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539</TotalTime>
  <Words>712</Words>
  <Application>Microsoft Office PowerPoint</Application>
  <PresentationFormat>Widescreen</PresentationFormat>
  <Paragraphs>39</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Century Gothic</vt:lpstr>
      <vt:lpstr>Times New Roman</vt:lpstr>
      <vt:lpstr>Office Theme</vt:lpstr>
      <vt:lpstr>David’s Mercy</vt:lpstr>
      <vt:lpstr>PowerPoint Presentation</vt:lpstr>
      <vt:lpstr>PowerPoint Presentation</vt:lpstr>
      <vt:lpstr>PowerPoint Presentation</vt:lpstr>
      <vt:lpstr>Respect for the office. </vt:lpstr>
      <vt:lpstr>What are the odds that Saul would end up in Dave’s cave?  100 percent! </vt:lpstr>
      <vt:lpstr>Respect for the office. </vt:lpstr>
      <vt:lpstr>PowerPoint Presentation</vt:lpstr>
      <vt:lpstr>PowerPoint Presentation</vt:lpstr>
      <vt:lpstr>PowerPoint Presentation</vt:lpstr>
      <vt:lpstr>PowerPoint Presentation</vt:lpstr>
      <vt:lpstr>David: Faithful, Respectful, Humble. </vt:lpstr>
      <vt:lpstr>PowerPoint Presentation</vt:lpstr>
      <vt:lpstr>Crocodile tears are not the same as tears of repentance.</vt:lpstr>
      <vt:lpstr>PowerPoint Presentation</vt:lpstr>
      <vt:lpstr>The PROBLEM? Saul knows he’s WRONG,  but he won’t REPENT!</vt:lpstr>
      <vt:lpstr>PowerPoint Presentation</vt:lpstr>
      <vt:lpstr>PowerPoint Presentation</vt:lpstr>
      <vt:lpstr>PowerPoint Presentation</vt:lpstr>
      <vt:lpstr>David’s Mercy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David’s Mercy</dc:title>
  <dc:creator>Sam Miles</dc:creator>
  <cp:lastModifiedBy>Sam Miles</cp:lastModifiedBy>
  <cp:revision>1</cp:revision>
  <dcterms:created xsi:type="dcterms:W3CDTF">2018-09-30T02:22:26Z</dcterms:created>
  <dcterms:modified xsi:type="dcterms:W3CDTF">2018-09-30T11:21:55Z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0x010100FF94DB5F43F29D49A6E8E0828CE3107F</vt:lpwstr>
  </property>
</Properties>
</file>